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440000" cx="15120000"/>
  <p:notesSz cx="6858000" cy="9144000"/>
  <p:embeddedFontLs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707">
          <p15:clr>
            <a:srgbClr val="A4A3A4"/>
          </p15:clr>
        </p15:guide>
        <p15:guide id="2" pos="4762">
          <p15:clr>
            <a:srgbClr val="A4A3A4"/>
          </p15:clr>
        </p15:guide>
        <p15:guide id="3" pos="283">
          <p15:clr>
            <a:srgbClr val="9AA0A6"/>
          </p15:clr>
        </p15:guide>
        <p15:guide id="4" orient="horz" pos="240">
          <p15:clr>
            <a:srgbClr val="9AA0A6"/>
          </p15:clr>
        </p15:guide>
        <p15:guide id="5" orient="horz" pos="6337">
          <p15:clr>
            <a:srgbClr val="9AA0A6"/>
          </p15:clr>
        </p15:guide>
        <p15:guide id="6" pos="9241">
          <p15:clr>
            <a:srgbClr val="9AA0A6"/>
          </p15:clr>
        </p15:guide>
        <p15:guide id="7" orient="horz" pos="824">
          <p15:clr>
            <a:srgbClr val="9AA0A6"/>
          </p15:clr>
        </p15:guide>
        <p15:guide id="8" orient="horz" pos="107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707" orient="horz"/>
        <p:guide pos="4762"/>
        <p:guide pos="283"/>
        <p:guide pos="240" orient="horz"/>
        <p:guide pos="6337" orient="horz"/>
        <p:guide pos="9241"/>
        <p:guide pos="824" orient="horz"/>
        <p:guide pos="1077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3a37a0c239_1_11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3a37a0c239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3a37a0c239_1_62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3a37a0c239_1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3a37a0c239_1_37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3a37a0c239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11298"/>
            <a:ext cx="14089200" cy="4166400"/>
          </a:xfrm>
          <a:prstGeom prst="rect">
            <a:avLst/>
          </a:prstGeom>
        </p:spPr>
        <p:txBody>
          <a:bodyPr anchorCtr="0" anchor="b" bIns="162650" lIns="162650" spcFirstLastPara="1" rIns="162650" wrap="square" tIns="1626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752555"/>
            <a:ext cx="14089200" cy="16089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45153"/>
            <a:ext cx="14089200" cy="3985500"/>
          </a:xfrm>
          <a:prstGeom prst="rect">
            <a:avLst/>
          </a:prstGeom>
        </p:spPr>
        <p:txBody>
          <a:bodyPr anchorCtr="0" anchor="b" bIns="162650" lIns="162650" spcFirstLastPara="1" rIns="162650" wrap="square" tIns="1626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398217"/>
            <a:ext cx="14089200" cy="26403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365680"/>
            <a:ext cx="14089200" cy="17085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39232"/>
            <a:ext cx="14089200" cy="6934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39232"/>
            <a:ext cx="6614100" cy="6934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39232"/>
            <a:ext cx="6614100" cy="6934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27727"/>
            <a:ext cx="4643100" cy="1533900"/>
          </a:xfrm>
          <a:prstGeom prst="rect">
            <a:avLst/>
          </a:prstGeom>
        </p:spPr>
        <p:txBody>
          <a:bodyPr anchorCtr="0" anchor="b" bIns="162650" lIns="162650" spcFirstLastPara="1" rIns="162650" wrap="square" tIns="162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20535"/>
            <a:ext cx="4643100" cy="64533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13690"/>
            <a:ext cx="10529400" cy="83034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54"/>
            <a:ext cx="756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03032"/>
            <a:ext cx="6688800" cy="3008700"/>
          </a:xfrm>
          <a:prstGeom prst="rect">
            <a:avLst/>
          </a:prstGeom>
        </p:spPr>
        <p:txBody>
          <a:bodyPr anchorCtr="0" anchor="b" bIns="162650" lIns="162650" spcFirstLastPara="1" rIns="162650" wrap="square" tIns="1626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689531"/>
            <a:ext cx="6688800" cy="25068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469689"/>
            <a:ext cx="6344700" cy="75000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586994"/>
            <a:ext cx="9919200" cy="12282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39232"/>
            <a:ext cx="140892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0000" y="369800"/>
            <a:ext cx="71100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900">
                <a:latin typeface="Roboto"/>
                <a:ea typeface="Roboto"/>
                <a:cs typeface="Roboto"/>
                <a:sym typeface="Roboto"/>
              </a:rPr>
              <a:t>MATRIZ C.S.D.</a:t>
            </a:r>
            <a:endParaRPr b="1" sz="49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450000" y="1710000"/>
            <a:ext cx="4740000" cy="83241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5189997" y="1710000"/>
            <a:ext cx="4740000" cy="83241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9929995" y="1710000"/>
            <a:ext cx="4740000" cy="83241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450000" y="1728325"/>
            <a:ext cx="478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CERTEZAS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169750" y="1728325"/>
            <a:ext cx="478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SUPOSIÇÕES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9909750" y="1728325"/>
            <a:ext cx="478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DÚVIDAS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49975" y="2182825"/>
            <a:ext cx="47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O que o grupo já sabe? </a:t>
            </a:r>
            <a:br>
              <a:rPr lang="pt-BR" sz="1200"/>
            </a:br>
            <a:r>
              <a:rPr lang="pt-BR" sz="1200"/>
              <a:t>Pode ser sobre o mercado, produto ou consumidor.</a:t>
            </a:r>
            <a:endParaRPr sz="1200"/>
          </a:p>
        </p:txBody>
      </p:sp>
      <p:sp>
        <p:nvSpPr>
          <p:cNvPr id="62" name="Google Shape;62;p13"/>
          <p:cNvSpPr txBox="1"/>
          <p:nvPr/>
        </p:nvSpPr>
        <p:spPr>
          <a:xfrm>
            <a:off x="5169750" y="2182825"/>
            <a:ext cx="4780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O que o grupo tem como hipótese ou suposição?</a:t>
            </a:r>
            <a:endParaRPr sz="1200"/>
          </a:p>
        </p:txBody>
      </p:sp>
      <p:sp>
        <p:nvSpPr>
          <p:cNvPr id="63" name="Google Shape;63;p13"/>
          <p:cNvSpPr txBox="1"/>
          <p:nvPr/>
        </p:nvSpPr>
        <p:spPr>
          <a:xfrm>
            <a:off x="9909750" y="2182825"/>
            <a:ext cx="478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Quais são as dúvidas a serem investigadas e as perguntas</a:t>
            </a:r>
            <a:br>
              <a:rPr lang="pt-BR" sz="1200"/>
            </a:br>
            <a:r>
              <a:rPr lang="pt-BR" sz="1200"/>
              <a:t>a serem feitas? O que o grupo precisa descobrir?</a:t>
            </a:r>
            <a:endParaRPr sz="1200"/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64952" y="546375"/>
            <a:ext cx="1705050" cy="76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/>
        </p:nvSpPr>
        <p:spPr>
          <a:xfrm>
            <a:off x="450000" y="369800"/>
            <a:ext cx="71100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900">
                <a:latin typeface="Roboto"/>
                <a:ea typeface="Roboto"/>
                <a:cs typeface="Roboto"/>
                <a:sym typeface="Roboto"/>
              </a:rPr>
              <a:t>PERSONA</a:t>
            </a:r>
            <a:endParaRPr b="1" sz="49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450000" y="1710000"/>
            <a:ext cx="7110000" cy="35100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7560003" y="1710000"/>
            <a:ext cx="7110000" cy="35100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638975" y="1728325"/>
            <a:ext cx="67635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Nome: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Idade: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Profissão: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Onde vive: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Mini-biografia: </a:t>
            </a: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(resumo da vida em poucas palavras)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7926725" y="1728325"/>
            <a:ext cx="6763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Personalidade: </a:t>
            </a: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(característica, qualidades, crenças, valores…)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4"/>
          <p:cNvSpPr txBox="1"/>
          <p:nvPr/>
        </p:nvSpPr>
        <p:spPr>
          <a:xfrm>
            <a:off x="7926725" y="3294900"/>
            <a:ext cx="6763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Produtos que admira/consome: </a:t>
            </a: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(o que utiliza e indica para as pessoas?</a:t>
            </a:r>
            <a:br>
              <a:rPr lang="pt-BR" sz="1200">
                <a:latin typeface="Roboto"/>
                <a:ea typeface="Roboto"/>
                <a:cs typeface="Roboto"/>
                <a:sym typeface="Roboto"/>
              </a:rPr>
            </a:b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Quais aplicativos, produtos e dispositivos tecnológicos que possui?…)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450000" y="5220000"/>
            <a:ext cx="3555000" cy="48393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4"/>
          <p:cNvSpPr/>
          <p:nvPr/>
        </p:nvSpPr>
        <p:spPr>
          <a:xfrm>
            <a:off x="4005000" y="5220000"/>
            <a:ext cx="3555000" cy="48393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7560000" y="5220000"/>
            <a:ext cx="3555000" cy="48393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11115000" y="5220000"/>
            <a:ext cx="3555000" cy="48393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 txBox="1"/>
          <p:nvPr/>
        </p:nvSpPr>
        <p:spPr>
          <a:xfrm>
            <a:off x="663150" y="5220000"/>
            <a:ext cx="3128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Necessidades:</a:t>
            </a:r>
            <a:br>
              <a:rPr b="1" lang="pt-BR" sz="2000">
                <a:latin typeface="Roboto"/>
                <a:ea typeface="Roboto"/>
                <a:cs typeface="Roboto"/>
                <a:sym typeface="Roboto"/>
              </a:rPr>
            </a:b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(O que ela precisa e não vive sem?)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4218150" y="5220000"/>
            <a:ext cx="3128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Dores/frustrações</a:t>
            </a: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:</a:t>
            </a:r>
            <a:br>
              <a:rPr b="1" lang="pt-BR" sz="2000">
                <a:latin typeface="Roboto"/>
                <a:ea typeface="Roboto"/>
                <a:cs typeface="Roboto"/>
                <a:sym typeface="Roboto"/>
              </a:rPr>
            </a:b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(Quais são as expectativas não atendidas?)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7773150" y="5220000"/>
            <a:ext cx="3128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Medos/Receios</a:t>
            </a: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:</a:t>
            </a:r>
            <a:br>
              <a:rPr b="1" lang="pt-BR" sz="2000">
                <a:latin typeface="Roboto"/>
                <a:ea typeface="Roboto"/>
                <a:cs typeface="Roboto"/>
                <a:sym typeface="Roboto"/>
              </a:rPr>
            </a:b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(O que a impede de tomar uma decisão ou de fazer algo? 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11328150" y="5220000"/>
            <a:ext cx="3128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lang="pt-BR" sz="2000">
                <a:latin typeface="Roboto"/>
                <a:ea typeface="Roboto"/>
                <a:cs typeface="Roboto"/>
                <a:sym typeface="Roboto"/>
              </a:rPr>
              <a:t>:</a:t>
            </a:r>
            <a:br>
              <a:rPr b="1" lang="pt-BR" sz="2000">
                <a:latin typeface="Roboto"/>
                <a:ea typeface="Roboto"/>
                <a:cs typeface="Roboto"/>
                <a:sym typeface="Roboto"/>
              </a:rPr>
            </a:b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(O que ela precisa fazer e resolver? </a:t>
            </a:r>
            <a:br>
              <a:rPr lang="pt-BR" sz="1200">
                <a:latin typeface="Roboto"/>
                <a:ea typeface="Roboto"/>
                <a:cs typeface="Roboto"/>
                <a:sym typeface="Roboto"/>
              </a:rPr>
            </a:br>
            <a:r>
              <a:rPr lang="pt-BR" sz="1200">
                <a:latin typeface="Roboto"/>
                <a:ea typeface="Roboto"/>
                <a:cs typeface="Roboto"/>
                <a:sym typeface="Roboto"/>
              </a:rPr>
              <a:t>Ela tem sonhos? O que a motiva? )</a:t>
            </a:r>
            <a:endParaRPr b="1" sz="2000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3" name="Google Shape;8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64952" y="546375"/>
            <a:ext cx="1705050" cy="76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/>
        </p:nvSpPr>
        <p:spPr>
          <a:xfrm>
            <a:off x="450000" y="369800"/>
            <a:ext cx="71100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900">
                <a:latin typeface="Roboto"/>
                <a:ea typeface="Roboto"/>
                <a:cs typeface="Roboto"/>
                <a:sym typeface="Roboto"/>
              </a:rPr>
              <a:t>BRAINSTORMING</a:t>
            </a:r>
            <a:endParaRPr b="1" sz="49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5"/>
          <p:cNvSpPr/>
          <p:nvPr/>
        </p:nvSpPr>
        <p:spPr>
          <a:xfrm>
            <a:off x="450000" y="1710000"/>
            <a:ext cx="14220000" cy="83241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64952" y="546375"/>
            <a:ext cx="1705050" cy="76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/>
          <p:nvPr/>
        </p:nvSpPr>
        <p:spPr>
          <a:xfrm>
            <a:off x="450000" y="369800"/>
            <a:ext cx="71100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900">
                <a:latin typeface="Roboto"/>
                <a:ea typeface="Roboto"/>
                <a:cs typeface="Roboto"/>
                <a:sym typeface="Roboto"/>
              </a:rPr>
              <a:t>STORYTELLING</a:t>
            </a:r>
            <a:endParaRPr b="1" sz="49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450000" y="1710000"/>
            <a:ext cx="7110000" cy="41748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6"/>
          <p:cNvSpPr/>
          <p:nvPr/>
        </p:nvSpPr>
        <p:spPr>
          <a:xfrm>
            <a:off x="7560001" y="1710000"/>
            <a:ext cx="7110000" cy="41748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"/>
          <p:cNvSpPr txBox="1"/>
          <p:nvPr/>
        </p:nvSpPr>
        <p:spPr>
          <a:xfrm>
            <a:off x="638975" y="1728325"/>
            <a:ext cx="6763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11125" lvl="0" marL="179999" rtl="0" algn="l">
              <a:spcBef>
                <a:spcPts val="0"/>
              </a:spcBef>
              <a:spcAft>
                <a:spcPts val="0"/>
              </a:spcAft>
              <a:buSzPts val="1600"/>
              <a:buFont typeface="Roboto"/>
              <a:buAutoNum type="arabicPeriod"/>
            </a:pP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 Quem é o personagem?</a:t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6"/>
          <p:cNvSpPr txBox="1"/>
          <p:nvPr/>
        </p:nvSpPr>
        <p:spPr>
          <a:xfrm>
            <a:off x="638975" y="3294900"/>
            <a:ext cx="6574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2. </a:t>
            </a: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Quais desafios e dificuldades ele está enfrentando?</a:t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450000" y="5884663"/>
            <a:ext cx="7110000" cy="41748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7560001" y="5884663"/>
            <a:ext cx="7110000" cy="41748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 txBox="1"/>
          <p:nvPr/>
        </p:nvSpPr>
        <p:spPr>
          <a:xfrm>
            <a:off x="638975" y="5884675"/>
            <a:ext cx="6574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. Como o personagem se identifica com o seu produto? </a:t>
            </a:r>
            <a:br>
              <a:rPr b="1" lang="pt-BR" sz="1600">
                <a:latin typeface="Roboto"/>
                <a:ea typeface="Roboto"/>
                <a:cs typeface="Roboto"/>
                <a:sym typeface="Roboto"/>
              </a:rPr>
            </a:b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O que faz ele querer se conectar ou usar seu produto?</a:t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7827750" y="5884675"/>
            <a:ext cx="6574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5</a:t>
            </a: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. O que acontece quando o personagem supera seus </a:t>
            </a:r>
            <a:br>
              <a:rPr b="1" lang="pt-BR" sz="1600">
                <a:latin typeface="Roboto"/>
                <a:ea typeface="Roboto"/>
                <a:cs typeface="Roboto"/>
                <a:sym typeface="Roboto"/>
              </a:rPr>
            </a:br>
            <a:r>
              <a:rPr b="1" lang="pt-BR" sz="1600">
                <a:latin typeface="Roboto"/>
                <a:ea typeface="Roboto"/>
                <a:cs typeface="Roboto"/>
                <a:sym typeface="Roboto"/>
              </a:rPr>
              <a:t>desafios e dificuldades? Que transformação ele teve?</a:t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" name="Google Shape;104;p16"/>
          <p:cNvSpPr txBox="1"/>
          <p:nvPr/>
        </p:nvSpPr>
        <p:spPr>
          <a:xfrm>
            <a:off x="7827750" y="1728325"/>
            <a:ext cx="6574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4. </a:t>
            </a:r>
            <a:r>
              <a:rPr b="1"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Como o seu produto vai ajudar o personagem a lidar com </a:t>
            </a:r>
            <a:br>
              <a:rPr b="1"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1"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os desafios e dificuldades dele? Quais impactos o produto </a:t>
            </a:r>
            <a:br>
              <a:rPr b="1"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1" lang="pt-BR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pode trazer para a vida do personagem?</a:t>
            </a:r>
            <a:endParaRPr b="1"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5" name="Google Shape;10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64952" y="546375"/>
            <a:ext cx="1705050" cy="762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